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56" r:id="rId2"/>
    <p:sldId id="461" r:id="rId3"/>
    <p:sldId id="462" r:id="rId4"/>
    <p:sldId id="463" r:id="rId5"/>
    <p:sldId id="464" r:id="rId6"/>
    <p:sldId id="465" r:id="rId7"/>
    <p:sldId id="466" r:id="rId8"/>
    <p:sldId id="467" r:id="rId9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E84615"/>
    <a:srgbClr val="3DAC47"/>
    <a:srgbClr val="234191"/>
    <a:srgbClr val="F89D08"/>
    <a:srgbClr val="5DAEFF"/>
    <a:srgbClr val="ABD5FF"/>
    <a:srgbClr val="F9AE39"/>
    <a:srgbClr val="FFFFFF"/>
    <a:srgbClr val="FE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0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81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30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1622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373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2300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355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450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58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3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71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56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6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40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90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82BA0-E330-4967-86AB-4585C1457DE9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00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vk.com/id690698558" TargetMode="External"/><Relationship Id="rId7" Type="http://schemas.openxmlformats.org/officeDocument/2006/relationships/image" Target="../media/image4.svg"/><Relationship Id="rId12" Type="http://schemas.openxmlformats.org/officeDocument/2006/relationships/image" Target="../media/image9.jpeg"/><Relationship Id="rId2" Type="http://schemas.openxmlformats.org/officeDocument/2006/relationships/hyperlink" Target="https://bpoo.energypk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sv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F002252-B7DB-4FA2-AA71-BA67B91AD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940" y="217010"/>
            <a:ext cx="10103785" cy="48664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        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tham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93EBC4-B209-4506-AC07-8A869B86F302}"/>
              </a:ext>
            </a:extLst>
          </p:cNvPr>
          <p:cNvSpPr txBox="1"/>
          <p:nvPr/>
        </p:nvSpPr>
        <p:spPr>
          <a:xfrm>
            <a:off x="1980237" y="1280754"/>
            <a:ext cx="885419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Московская область, г. Реутов, Юбилейный проспект д. 58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CF3A43-37D3-4358-9B65-563E3802D240}"/>
              </a:ext>
            </a:extLst>
          </p:cNvPr>
          <p:cNvSpPr txBox="1"/>
          <p:nvPr/>
        </p:nvSpPr>
        <p:spPr>
          <a:xfrm>
            <a:off x="1833043" y="355477"/>
            <a:ext cx="97491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Государственное автономное профессиональное образовательное учреждение «Подмосковный колледж «Энергия» (БПОО)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AACD07-F86C-4A72-A858-119B3923B5A8}"/>
              </a:ext>
            </a:extLst>
          </p:cNvPr>
          <p:cNvSpPr txBox="1"/>
          <p:nvPr/>
        </p:nvSpPr>
        <p:spPr>
          <a:xfrm>
            <a:off x="2631271" y="1898254"/>
            <a:ext cx="23685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mo_mopkenergy@mosreg.ru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04242B-A9A6-44E2-A453-E8730A8ACEC6}"/>
              </a:ext>
            </a:extLst>
          </p:cNvPr>
          <p:cNvSpPr txBox="1"/>
          <p:nvPr/>
        </p:nvSpPr>
        <p:spPr>
          <a:xfrm>
            <a:off x="5640138" y="1959794"/>
            <a:ext cx="174253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Тел.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:+74952492450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1720CC-6B80-45C1-9192-60EF7E6DC9C9}"/>
              </a:ext>
            </a:extLst>
          </p:cNvPr>
          <p:cNvSpPr txBox="1"/>
          <p:nvPr/>
        </p:nvSpPr>
        <p:spPr>
          <a:xfrm>
            <a:off x="8608673" y="1872440"/>
            <a:ext cx="260973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https://bpoo.energypk.ru/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fontAlgn="base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https://vk.com/id690698558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fontAlgn="base"/>
            <a:endParaRPr lang="en-US" sz="1000" b="1" dirty="0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188E6558-0E17-4645-8F35-F7DF852D57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3670" y="1920944"/>
            <a:ext cx="337830" cy="338555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A5CEAAB7-1B03-4185-AE55-49472886D99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260013" y="1934492"/>
            <a:ext cx="403370" cy="255731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99AE7D99-AF86-4281-9CEA-8B40DCC73DF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8269527" y="1898254"/>
            <a:ext cx="339146" cy="461665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F35DDA37-6F9E-4410-B962-D859A788AD3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2414" y="3224463"/>
            <a:ext cx="798184" cy="64103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C9C1C3D-8E7C-4BF6-87D2-8D9355A0C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r="21349"/>
          <a:stretch>
            <a:fillRect/>
          </a:stretch>
        </p:blipFill>
        <p:spPr bwMode="auto">
          <a:xfrm>
            <a:off x="480058" y="1525087"/>
            <a:ext cx="1244778" cy="128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B15DC53-383C-406C-A705-EF11711D9363}"/>
              </a:ext>
            </a:extLst>
          </p:cNvPr>
          <p:cNvSpPr txBox="1"/>
          <p:nvPr/>
        </p:nvSpPr>
        <p:spPr>
          <a:xfrm>
            <a:off x="1761688" y="2732620"/>
            <a:ext cx="9994605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учащихся старших классов</a:t>
            </a:r>
          </a:p>
          <a:p>
            <a:r>
              <a:rPr lang="ru-RU" sz="2000" dirty="0"/>
              <a:t>Атлас- ориентир в выборе профессий и специальностей </a:t>
            </a:r>
          </a:p>
          <a:p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родителей будущего абитуриента</a:t>
            </a:r>
          </a:p>
          <a:p>
            <a:r>
              <a:rPr lang="ru-RU" sz="2000" dirty="0"/>
              <a:t>Атлас – это инструмент планирования обучения и карьеры. Понимание структуры рынка труда и доступ к обучению через актуальные образовательные программы позволят жителям региона быть в курсе востребованных профессий.                                                                                                                                </a:t>
            </a:r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выпускников профессиональных образовательных организаций</a:t>
            </a:r>
          </a:p>
          <a:p>
            <a:r>
              <a:rPr lang="ru-RU" sz="2000" dirty="0"/>
              <a:t>Атлас - путеводитель в мир перспективных вакансий и ознакомит с перечнем потенциальных работодателей.</a:t>
            </a:r>
          </a:p>
          <a:p>
            <a:endParaRPr lang="ru-RU" dirty="0"/>
          </a:p>
        </p:txBody>
      </p:sp>
      <p:sp>
        <p:nvSpPr>
          <p:cNvPr id="2" name="Стрелка: вправо 1">
            <a:extLst>
              <a:ext uri="{FF2B5EF4-FFF2-40B4-BE49-F238E27FC236}">
                <a16:creationId xmlns:a16="http://schemas.microsoft.com/office/drawing/2014/main" id="{D4D997F9-9079-4B5A-8703-A4515BDB4785}"/>
              </a:ext>
            </a:extLst>
          </p:cNvPr>
          <p:cNvSpPr/>
          <p:nvPr/>
        </p:nvSpPr>
        <p:spPr>
          <a:xfrm>
            <a:off x="6241409" y="6319074"/>
            <a:ext cx="1256331" cy="403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Нажать</a:t>
            </a:r>
          </a:p>
        </p:txBody>
      </p:sp>
    </p:spTree>
    <p:extLst>
      <p:ext uri="{BB962C8B-B14F-4D97-AF65-F5344CB8AC3E}">
        <p14:creationId xmlns:p14="http://schemas.microsoft.com/office/powerpoint/2010/main" val="2927945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0C9D64-316E-4C92-A475-C52CD7EB2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260" y="277190"/>
            <a:ext cx="11727713" cy="57812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"/>
              </a:rPr>
              <a:t>Содержание регионального «Атласа доступных профессий/специальностей СПО» и</a:t>
            </a:r>
            <a:b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"/>
              </a:rPr>
            </a:b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"/>
              </a:rPr>
              <a:t> «Атласа доступных профессий для лиц с интеллектуальными нарушениями»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8BEABE-2B28-4E7C-BCA3-CEA794E68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1732" y="402046"/>
            <a:ext cx="10457687" cy="6027034"/>
          </a:xfrm>
        </p:spPr>
        <p:txBody>
          <a:bodyPr>
            <a:noAutofit/>
          </a:bodyPr>
          <a:lstStyle/>
          <a:p>
            <a:pPr algn="ctr"/>
            <a:endParaRPr lang="ru-RU" sz="1800" b="1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1800" b="1">
                <a:solidFill>
                  <a:schemeClr val="accent3">
                    <a:lumMod val="50000"/>
                  </a:schemeClr>
                </a:solidFill>
              </a:rPr>
              <a:t>Атлас- </a:t>
            </a:r>
            <a:r>
              <a:rPr lang="ru-RU" sz="1800" b="1" dirty="0">
                <a:solidFill>
                  <a:schemeClr val="accent3">
                    <a:lumMod val="50000"/>
                  </a:schemeClr>
                </a:solidFill>
              </a:rPr>
              <a:t>путеводитель познакомит с перечнем профессий и специальностей СПО в Московском регионе для лиц с инвалидностью и </a:t>
            </a:r>
            <a:r>
              <a:rPr lang="ru-RU" sz="1800" b="1">
                <a:solidFill>
                  <a:schemeClr val="accent3">
                    <a:lumMod val="50000"/>
                  </a:schemeClr>
                </a:solidFill>
              </a:rPr>
              <a:t>ОВЗ</a:t>
            </a:r>
            <a:r>
              <a:rPr lang="ru-RU" sz="1800" b="1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ru-RU" sz="1800" b="1" i="1">
                <a:solidFill>
                  <a:schemeClr val="accent4">
                    <a:lumMod val="50000"/>
                  </a:schemeClr>
                </a:solidFill>
              </a:rPr>
              <a:t>                                                           </a:t>
            </a:r>
            <a:endParaRPr lang="ru-RU" sz="1800" b="1" i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1800" b="1" dirty="0">
                <a:solidFill>
                  <a:srgbClr val="E846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Наименование субъекта Российской Федерации</a:t>
            </a:r>
          </a:p>
          <a:p>
            <a:r>
              <a:rPr lang="ru-RU" sz="1600" dirty="0"/>
              <a:t>Московская область</a:t>
            </a:r>
          </a:p>
          <a:p>
            <a:r>
              <a:rPr lang="ru-RU" sz="1800" b="1" dirty="0">
                <a:solidFill>
                  <a:srgbClr val="E846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Информация о БПОО</a:t>
            </a:r>
          </a:p>
          <a:p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БПОО МО  ГАПОУ МО «Подмосковный колледж «Энергия»</a:t>
            </a:r>
          </a:p>
          <a:p>
            <a:r>
              <a:rPr lang="ru-RU" sz="1600" u="sng" dirty="0">
                <a:solidFill>
                  <a:schemeClr val="accent4">
                    <a:lumMod val="50000"/>
                  </a:schemeClr>
                </a:solidFill>
              </a:rPr>
              <a:t>Адрес: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 143963, МО, </a:t>
            </a:r>
            <a:r>
              <a:rPr lang="ru-RU" sz="1600" dirty="0" err="1">
                <a:solidFill>
                  <a:schemeClr val="accent4">
                    <a:lumMod val="50000"/>
                  </a:schemeClr>
                </a:solidFill>
              </a:rPr>
              <a:t>г.о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. Реутов, Юбилейный пр-т, д.58</a:t>
            </a:r>
          </a:p>
          <a:p>
            <a:r>
              <a:rPr lang="ru-RU" sz="1600" u="sng" dirty="0">
                <a:solidFill>
                  <a:schemeClr val="accent4">
                    <a:lumMod val="50000"/>
                  </a:schemeClr>
                </a:solidFill>
              </a:rPr>
              <a:t>горячая линия: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+7(495) 521-63-77</a:t>
            </a:r>
          </a:p>
          <a:p>
            <a:r>
              <a:rPr lang="ru-RU" sz="1600" u="sng" dirty="0">
                <a:solidFill>
                  <a:schemeClr val="accent4">
                    <a:lumMod val="50000"/>
                  </a:schemeClr>
                </a:solidFill>
              </a:rPr>
              <a:t>сайт: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https://bpoo.energypk.ru/</a:t>
            </a:r>
          </a:p>
          <a:p>
            <a:r>
              <a:rPr lang="ru-RU" sz="1600" u="sng" dirty="0">
                <a:solidFill>
                  <a:schemeClr val="accent4">
                    <a:lumMod val="50000"/>
                  </a:schemeClr>
                </a:solidFill>
              </a:rPr>
              <a:t>адрес электронной почты: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bpoo_mo@mail.ru</a:t>
            </a:r>
          </a:p>
          <a:p>
            <a:r>
              <a:rPr lang="ru-RU" sz="1600" u="sng" dirty="0">
                <a:solidFill>
                  <a:schemeClr val="accent4">
                    <a:lumMod val="50000"/>
                  </a:schemeClr>
                </a:solidFill>
              </a:rPr>
              <a:t>социальные сети: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https://vk.com/bpoo_energypk</a:t>
            </a:r>
          </a:p>
          <a:p>
            <a:r>
              <a:rPr lang="ru-RU" sz="1800" b="1" dirty="0">
                <a:solidFill>
                  <a:srgbClr val="E846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Доступность БПОО: 89,30%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По зрению – 87,53 %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По слуху – 90,53 %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НОДА (мобильные) – 89,66 %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НОДА (на коляске) – 89,61%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УО – 89,16 %</a:t>
            </a:r>
          </a:p>
          <a:p>
            <a:r>
              <a:rPr lang="ru-RU" sz="1400" dirty="0"/>
              <a:t>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72148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452EC7-62E0-4E65-B938-24996DA14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777" y="194930"/>
            <a:ext cx="11568223" cy="613144"/>
          </a:xfrm>
        </p:spPr>
        <p:txBody>
          <a:bodyPr>
            <a:noAutofit/>
          </a:bodyPr>
          <a:lstStyle/>
          <a:p>
            <a:pPr algn="ctr"/>
            <a:r>
              <a:rPr lang="ru-RU" sz="20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"/>
              </a:rPr>
              <a:t>Реализуемые в Московской области  программы среднего профессионального образования для людей с ограниченными возможностями здоровья и инвалидностью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24D3492-A6D2-48B2-B690-20E5E8989B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82118"/>
              </p:ext>
            </p:extLst>
          </p:nvPr>
        </p:nvGraphicFramePr>
        <p:xfrm>
          <a:off x="1711842" y="935666"/>
          <a:ext cx="10260418" cy="5808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552">
                  <a:extLst>
                    <a:ext uri="{9D8B030D-6E8A-4147-A177-3AD203B41FA5}">
                      <a16:colId xmlns:a16="http://schemas.microsoft.com/office/drawing/2014/main" val="993270698"/>
                    </a:ext>
                  </a:extLst>
                </a:gridCol>
                <a:gridCol w="1484347">
                  <a:extLst>
                    <a:ext uri="{9D8B030D-6E8A-4147-A177-3AD203B41FA5}">
                      <a16:colId xmlns:a16="http://schemas.microsoft.com/office/drawing/2014/main" val="2263952692"/>
                    </a:ext>
                  </a:extLst>
                </a:gridCol>
                <a:gridCol w="2242774">
                  <a:extLst>
                    <a:ext uri="{9D8B030D-6E8A-4147-A177-3AD203B41FA5}">
                      <a16:colId xmlns:a16="http://schemas.microsoft.com/office/drawing/2014/main" val="2118899969"/>
                    </a:ext>
                  </a:extLst>
                </a:gridCol>
                <a:gridCol w="6110745">
                  <a:extLst>
                    <a:ext uri="{9D8B030D-6E8A-4147-A177-3AD203B41FA5}">
                      <a16:colId xmlns:a16="http://schemas.microsoft.com/office/drawing/2014/main" val="1297055656"/>
                    </a:ext>
                  </a:extLst>
                </a:gridCol>
              </a:tblGrid>
              <a:tr h="430596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Код профессии/ специальности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Описание профессии/специальности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998696"/>
                  </a:ext>
                </a:extLst>
              </a:tr>
              <a:tr h="39983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09.02.07</a:t>
                      </a:r>
                    </a:p>
                    <a:p>
                      <a:pPr algn="ctr"/>
                      <a:endParaRPr lang="ru-RU" sz="10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системы и программирование</a:t>
                      </a:r>
                    </a:p>
                  </a:txBody>
                  <a:tcPr marL="9525" marR="9525" marT="9525" anchor="ctr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 охватывает достаточно широкий спектр сфер профессиональной деятельности, что позволяет получить знания о безопасности информационных систем, техническом обслуживании и ремонте компьютеров, администрировании сетей, прикладном и системном программировании, WEB-дизайне и графическом моделировании объектов. Позволяет получить опыт в разработке и интеграции модулей программного обеспечения, администрировании баз данных, сопровождении программного обеспечения. 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1884106285"/>
                  </a:ext>
                </a:extLst>
              </a:tr>
              <a:tr h="424829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606902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43.02.15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Поварское и кондитерское дело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 по поварскому и кондитерскому делу – это организатор процесса приготовления блюд, кондитерских изделий сложного ассортимента и квалифицированный повар.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4025142932"/>
                  </a:ext>
                </a:extLst>
              </a:tr>
              <a:tr h="97845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34.02.01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Сестринское дело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Медицинский профессионал, обладающий специализированными знаниями и навыками для предоставления комплексного ухода и поддержки пациентам в медицинских учреждениях и за их пределами. Медсестры оказывают медицинскую помощь и уход за пациентами под наблюдением и в сотрудничестве с врачами и медицинскими сестрами старшего уровня. Медсестры выполняют разнообразные медицинские, лечебные, профилактические и реабилитационные процедуры, следят за состоянием пациентов, контролируют показатели здоровья и предоставляют информацию о состоянии пациентов врачам.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3905694684"/>
                  </a:ext>
                </a:extLst>
              </a:tr>
              <a:tr h="51709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29.02.04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Конструирование, моделирование и технология швейных изделий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Это профессиональная деятельность по конструированию, моделированию и изготовлению швейных изделий, по разработке конструкторской, технологической и другой документации в качестве технолога-конструктора в организациях лёгкой промышленности различных организационно-правовых форм. 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140204757"/>
                  </a:ext>
                </a:extLst>
              </a:tr>
              <a:tr h="67088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43.02.10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Туризм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профессионал, специализирующийся в области туристической индустрии и обеспечивающий различные аспекты путешествий и отдыха для клиентов. Эта профессия включает в себя различные функции, связанные с созданием туристического продукта, организацией и продвижением туристических услуг, а также обеспечением удовлетворения потребностей и предпочтений туристов в незабываемых впечатлениях.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3727763721"/>
                  </a:ext>
                </a:extLst>
              </a:tr>
              <a:tr h="51709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09.02.06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Сетевое и системное администрирование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Системным администратором называют специалиста, настраивающего, совершенствующего и поддерживающего ИТ-инфраструктуру организации. Речь идет об оборудовании, ПО и сетевых подключениях.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546366923"/>
                  </a:ext>
                </a:extLst>
              </a:tr>
              <a:tr h="82466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46.02.01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Документационное обеспечение управления и архивоведение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Документационное обеспечение управления и архивоведение – специальность, на которой студентов научат организовывать и вести архивные дела в организациях (принимать, регистрировать, систематизировать, вести учет документов), составлять справочно-поисковые системы документов, подготавливать документацию для передачи на архивное хранение, обеспечивать сохранность документов на разных носителях.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0531075"/>
                  </a:ext>
                </a:extLst>
              </a:tr>
              <a:tr h="67088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23.02.17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 по ремонту и обслуживанию автомобилей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 по ремонту и обслуживанию автомобилей - специалист, занимающийся ремонтом и техническим обслуживанием автомобиля с помощью диагностического оборудования и приборов. По выявленным характеристикам он определяет причины поломки, устраняет или предупреждает их.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4245464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770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DF6E7260-D8F1-4638-9FDD-D200AAFEA3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144579"/>
              </p:ext>
            </p:extLst>
          </p:nvPr>
        </p:nvGraphicFramePr>
        <p:xfrm>
          <a:off x="1520042" y="822121"/>
          <a:ext cx="10459437" cy="5589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356">
                  <a:extLst>
                    <a:ext uri="{9D8B030D-6E8A-4147-A177-3AD203B41FA5}">
                      <a16:colId xmlns:a16="http://schemas.microsoft.com/office/drawing/2014/main" val="2173525195"/>
                    </a:ext>
                  </a:extLst>
                </a:gridCol>
                <a:gridCol w="1496060">
                  <a:extLst>
                    <a:ext uri="{9D8B030D-6E8A-4147-A177-3AD203B41FA5}">
                      <a16:colId xmlns:a16="http://schemas.microsoft.com/office/drawing/2014/main" val="2200866160"/>
                    </a:ext>
                  </a:extLst>
                </a:gridCol>
                <a:gridCol w="1788260">
                  <a:extLst>
                    <a:ext uri="{9D8B030D-6E8A-4147-A177-3AD203B41FA5}">
                      <a16:colId xmlns:a16="http://schemas.microsoft.com/office/drawing/2014/main" val="3373215386"/>
                    </a:ext>
                  </a:extLst>
                </a:gridCol>
                <a:gridCol w="6451761">
                  <a:extLst>
                    <a:ext uri="{9D8B030D-6E8A-4147-A177-3AD203B41FA5}">
                      <a16:colId xmlns:a16="http://schemas.microsoft.com/office/drawing/2014/main" val="1638559605"/>
                    </a:ext>
                  </a:extLst>
                </a:gridCol>
              </a:tblGrid>
              <a:tr h="466200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профессии/ специальности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профессии/специальности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57646"/>
                  </a:ext>
                </a:extLst>
              </a:tr>
              <a:tr h="51505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19.01.04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Пекарь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 пищевого производства или общественного питания, который занимается приготовлением хлебобулочных изделий.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233738284"/>
                  </a:ext>
                </a:extLst>
              </a:tr>
              <a:tr h="93577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38.02.01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и бухгалтерский учет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профессиональной деятельности выпускника по специальности 38.02.01 Экономика и бухгалтерский учет (по отраслям) – это учет имущества и обязательств организации, проведение и оформление хозяйственных операций, обработка бухгалтерской информации, проведение расчетов с бюджетом и внебюджетными фондами, формирование бухгалтерской отчетности, налоговый учет, налоговое планирование.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575470426"/>
                  </a:ext>
                </a:extLst>
              </a:tr>
              <a:tr h="94539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27.02.17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качеством продукции, процессов и услуг (по отраслям)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качеством продукции, процессов и услуг (по отраслям)» — специальность, которая предполагает контроль соответствия продукции (услуг) требованиям нормативных документов и технических условий, утверждённым образцам (эталонам), проектно-конструкторской и технологической документации.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518584825"/>
                  </a:ext>
                </a:extLst>
              </a:tr>
              <a:tr h="65091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40.02.04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Юриспруденция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Выпускники направления подготовки «Юриспруденция» востребованы в органах государственной власти, судах, правоохранительных органах, прокуратуре, адвокатуре, нотариате, а также в компаниях любых форм собственности.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814322506"/>
                  </a:ext>
                </a:extLst>
              </a:tr>
              <a:tr h="103807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08.02.11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Управление, эксплуатация и обслуживание многоквартирного дома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 по управлению, эксплуатации и обслуживанию многоквартирного дома занимается организацией и проведением работ по обеспечению сохранности общего имущества многоквартирного дома, комфортных и безопасных условий проживания жильцов, решают вопросы пользования этим имуществом, обеспечивают предоставление коммунальных услуг жильцам дома.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909260491"/>
                  </a:ext>
                </a:extLst>
              </a:tr>
              <a:tr h="103807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35.01.10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Овощевод защищенного грунта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Выпускники специальности «Овощевод защищенного грунта» производят продукцию овощных и декоративных культур, в том числе семян и рассады, в защищенном грунте. Они разбираются в подходящих для таких условий растениях, почвенных смесях, субстратах, гидропонных установках, культивационных сооружениях, средствах механизации, иной сельскохозяйственной технике и в технологических процессах производства продукции растениеводства.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9735187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4391DBB-7BFA-400A-83F4-44370B88BEA0}"/>
              </a:ext>
            </a:extLst>
          </p:cNvPr>
          <p:cNvSpPr txBox="1"/>
          <p:nvPr/>
        </p:nvSpPr>
        <p:spPr>
          <a:xfrm>
            <a:off x="763398" y="-94354"/>
            <a:ext cx="110902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otham"/>
                <a:ea typeface="+mj-ea"/>
                <a:cs typeface="+mj-cs"/>
              </a:rPr>
              <a:t>Реализуемые в Московской области  программы среднего профессионального образования для людей с ограниченными возможностями здоровья и инвалидностью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696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2E10D9-0AE0-4AC0-8708-EFDB5CD4B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4210" y="84509"/>
            <a:ext cx="9602788" cy="54226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b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b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rgbClr val="FF0000"/>
                </a:solidFill>
              </a:rPr>
              <a:t>           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"/>
              </a:rPr>
              <a:t>ТОП-10 профессий/специальностей СПО</a:t>
            </a:r>
            <a:r>
              <a:rPr lang="ru-RU" sz="2000" dirty="0"/>
              <a:t>						</a:t>
            </a: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FAC8ECCB-B67E-4A92-82E6-D4DBBF40C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137651"/>
              </p:ext>
            </p:extLst>
          </p:nvPr>
        </p:nvGraphicFramePr>
        <p:xfrm>
          <a:off x="1662546" y="733647"/>
          <a:ext cx="10119880" cy="5932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843">
                  <a:extLst>
                    <a:ext uri="{9D8B030D-6E8A-4147-A177-3AD203B41FA5}">
                      <a16:colId xmlns:a16="http://schemas.microsoft.com/office/drawing/2014/main" val="4079411382"/>
                    </a:ext>
                  </a:extLst>
                </a:gridCol>
                <a:gridCol w="2486722">
                  <a:extLst>
                    <a:ext uri="{9D8B030D-6E8A-4147-A177-3AD203B41FA5}">
                      <a16:colId xmlns:a16="http://schemas.microsoft.com/office/drawing/2014/main" val="1423387255"/>
                    </a:ext>
                  </a:extLst>
                </a:gridCol>
                <a:gridCol w="6815315">
                  <a:extLst>
                    <a:ext uri="{9D8B030D-6E8A-4147-A177-3AD203B41FA5}">
                      <a16:colId xmlns:a16="http://schemas.microsoft.com/office/drawing/2014/main" val="2850787856"/>
                    </a:ext>
                  </a:extLst>
                </a:gridCol>
              </a:tblGrid>
              <a:tr h="5652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№                                                п/п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Код профессии/специальности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288965179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09.02.07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системы и программирование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:a16="http://schemas.microsoft.com/office/drawing/2014/main" val="1424032643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43.02.15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Поварское и кондитерское дело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:a16="http://schemas.microsoft.com/office/drawing/2014/main" val="2297535232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34.02.01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Сестринское дело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:a16="http://schemas.microsoft.com/office/drawing/2014/main" val="627551418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29.02.04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Конструирование, моделирование и технология швейных изделий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:a16="http://schemas.microsoft.com/office/drawing/2014/main" val="2719400443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09.02.06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Сетевое и системное администрирование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:a16="http://schemas.microsoft.com/office/drawing/2014/main" val="1471503317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46.02.01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Документационное обеспечение управления и архивоведение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:a16="http://schemas.microsoft.com/office/drawing/2014/main" val="3175723426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23.02.17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 по ремонту и обслуживанию автомобилей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:a16="http://schemas.microsoft.com/office/drawing/2014/main" val="1608174453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38.02.01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и бухгалтерский учет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:a16="http://schemas.microsoft.com/office/drawing/2014/main" val="3107038047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08.02.11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Управление, эксплуатация и обслуживание многоквартирного дома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:a16="http://schemas.microsoft.com/office/drawing/2014/main" val="1917392143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35.01.10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Овощевод защищенного грунта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:a16="http://schemas.microsoft.com/office/drawing/2014/main" val="2374689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791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F3552F-7F65-453C-8B33-C603CD44A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6" y="258878"/>
            <a:ext cx="11610974" cy="689100"/>
          </a:xfrm>
        </p:spPr>
        <p:txBody>
          <a:bodyPr>
            <a:noAutofit/>
          </a:bodyPr>
          <a:lstStyle/>
          <a:p>
            <a:pPr algn="ctr"/>
            <a:r>
              <a:rPr lang="ru-RU" sz="20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"/>
              </a:rPr>
              <a:t>Реализуемые в Московской области  программы  профессионального обучения для людей с ограниченными возможностями здоровья и инвалидностью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5A6E655A-53BB-4635-AAB2-DB85B02874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669186"/>
              </p:ext>
            </p:extLst>
          </p:nvPr>
        </p:nvGraphicFramePr>
        <p:xfrm>
          <a:off x="1816769" y="1131747"/>
          <a:ext cx="10106527" cy="5629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004">
                  <a:extLst>
                    <a:ext uri="{9D8B030D-6E8A-4147-A177-3AD203B41FA5}">
                      <a16:colId xmlns:a16="http://schemas.microsoft.com/office/drawing/2014/main" val="1599917738"/>
                    </a:ext>
                  </a:extLst>
                </a:gridCol>
                <a:gridCol w="2018599">
                  <a:extLst>
                    <a:ext uri="{9D8B030D-6E8A-4147-A177-3AD203B41FA5}">
                      <a16:colId xmlns:a16="http://schemas.microsoft.com/office/drawing/2014/main" val="162429426"/>
                    </a:ext>
                  </a:extLst>
                </a:gridCol>
                <a:gridCol w="2034162">
                  <a:extLst>
                    <a:ext uri="{9D8B030D-6E8A-4147-A177-3AD203B41FA5}">
                      <a16:colId xmlns:a16="http://schemas.microsoft.com/office/drawing/2014/main" val="455941495"/>
                    </a:ext>
                  </a:extLst>
                </a:gridCol>
                <a:gridCol w="5176762">
                  <a:extLst>
                    <a:ext uri="{9D8B030D-6E8A-4147-A177-3AD203B41FA5}">
                      <a16:colId xmlns:a16="http://schemas.microsoft.com/office/drawing/2014/main" val="2102222030"/>
                    </a:ext>
                  </a:extLst>
                </a:gridCol>
              </a:tblGrid>
              <a:tr h="5034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п/п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Код профессии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Описание профессии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202686"/>
                  </a:ext>
                </a:extLst>
              </a:tr>
              <a:tr h="52241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30081953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Швея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Специалист, который вручную или с помощью швейной машинки выполняет работы   по пошиву одежды и других изделий.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0298441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16675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Повар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Человек, который занимается приготовлением пищи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9973990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6013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Оператор информационных ресурсов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Специалист, который обеспечивает бесперебойную работу и управляет информационными системами и ресурсами в организации.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7326871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13450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Маляр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Специалист, который занимается покраской различных поверхностей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0539180"/>
                  </a:ext>
                </a:extLst>
              </a:tr>
              <a:tr h="5238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19727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Штукатур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Строительный рабочий, который специализируется на нанесении штукатурки на внутренние и внешние поверхности зданий для их выравнивания, утепления, декоративной отделки или подготовки к последующей отделке.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7420600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12680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Каменщик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Строительный рабочий, специалист, занимающийся возведением или ремонтом каменных конструкций.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2568448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18559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Слесарь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Специалист, который занимается обработкой металлов, созданием, сборкой, ремонтом и обслуживанием разнообразных механизмов и конструкций.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7261486"/>
                  </a:ext>
                </a:extLst>
              </a:tr>
              <a:tr h="5238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17531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Рабочий зелёного хозяйства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Специалист, занимающийся созданием, уходом и поддержанием зелёных насаждений в городских и пригородных зонах, парках, на территории частных и общественных учреждений и предприятий.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5608614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18103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Садовник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Специалист, который профессионально занимается посадкой растений и уходом за ними. Он может работать в парке, саду, питомнике или на частном участке.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0694877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24038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Медсестра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 со средним специальным медицинским образованием в области сестринского дела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7473052"/>
                  </a:ext>
                </a:extLst>
              </a:tr>
              <a:tr h="5238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14621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Монтажник санитарно-технических систем и оборудования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Рабочий, который монтирует, прокладывает и своевременно обслуживает системы и оборудование санитарно-технического назначения.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4608078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16199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Оператор ЭВМ и ВМ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 по вводу и обработке информации с помощью компьютера.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1936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663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BEB0E-BD3A-4E10-AAB9-DF94320C9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1503946" y="192504"/>
            <a:ext cx="10563727" cy="75558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 10 профессий, востребованных у регионального работодателя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A56986D5-C228-4398-B634-15A1C2152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471716"/>
              </p:ext>
            </p:extLst>
          </p:nvPr>
        </p:nvGraphicFramePr>
        <p:xfrm>
          <a:off x="1744580" y="1094874"/>
          <a:ext cx="9697454" cy="5429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873">
                  <a:extLst>
                    <a:ext uri="{9D8B030D-6E8A-4147-A177-3AD203B41FA5}">
                      <a16:colId xmlns:a16="http://schemas.microsoft.com/office/drawing/2014/main" val="228244891"/>
                    </a:ext>
                  </a:extLst>
                </a:gridCol>
                <a:gridCol w="3597442">
                  <a:extLst>
                    <a:ext uri="{9D8B030D-6E8A-4147-A177-3AD203B41FA5}">
                      <a16:colId xmlns:a16="http://schemas.microsoft.com/office/drawing/2014/main" val="3374375171"/>
                    </a:ext>
                  </a:extLst>
                </a:gridCol>
                <a:gridCol w="5005139">
                  <a:extLst>
                    <a:ext uri="{9D8B030D-6E8A-4147-A177-3AD203B41FA5}">
                      <a16:colId xmlns:a16="http://schemas.microsoft.com/office/drawing/2014/main" val="2980635818"/>
                    </a:ext>
                  </a:extLst>
                </a:gridCol>
              </a:tblGrid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п/п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Код профессии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профессии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0142467"/>
                  </a:ext>
                </a:extLst>
              </a:tr>
              <a:tr h="7870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30081953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Швея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0134761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Повар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334154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Оператор информационных ресурсов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2071190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Маляр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5326631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19727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Штукатур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4442048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Каменщик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2707392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Слесарь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8465829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Рабочий зелёного хозяйства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8132683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Садовник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8776879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Медсестра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1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307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D843E-72DA-4753-9078-892EFE2F8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511" y="0"/>
            <a:ext cx="9129546" cy="593558"/>
          </a:xfrm>
        </p:spPr>
        <p:txBody>
          <a:bodyPr>
            <a:normAutofit/>
          </a:bodyPr>
          <a:lstStyle/>
          <a:p>
            <a:pPr algn="ctr"/>
            <a:r>
              <a:rPr lang="ru-RU" sz="20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Инклюзивные мастерские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08BC26C1-1414-4148-A4CB-996F091A05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482035"/>
              </p:ext>
            </p:extLst>
          </p:nvPr>
        </p:nvGraphicFramePr>
        <p:xfrm>
          <a:off x="1696453" y="593557"/>
          <a:ext cx="10241080" cy="574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666">
                  <a:extLst>
                    <a:ext uri="{9D8B030D-6E8A-4147-A177-3AD203B41FA5}">
                      <a16:colId xmlns:a16="http://schemas.microsoft.com/office/drawing/2014/main" val="875687173"/>
                    </a:ext>
                  </a:extLst>
                </a:gridCol>
                <a:gridCol w="3371681">
                  <a:extLst>
                    <a:ext uri="{9D8B030D-6E8A-4147-A177-3AD203B41FA5}">
                      <a16:colId xmlns:a16="http://schemas.microsoft.com/office/drawing/2014/main" val="3650067169"/>
                    </a:ext>
                  </a:extLst>
                </a:gridCol>
                <a:gridCol w="6305733">
                  <a:extLst>
                    <a:ext uri="{9D8B030D-6E8A-4147-A177-3AD203B41FA5}">
                      <a16:colId xmlns:a16="http://schemas.microsoft.com/office/drawing/2014/main" val="4242765484"/>
                    </a:ext>
                  </a:extLst>
                </a:gridCol>
              </a:tblGrid>
              <a:tr h="43927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№</a:t>
                      </a:r>
                    </a:p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п/п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Название мастерской 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Описание занятий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691163819"/>
                  </a:ext>
                </a:extLst>
              </a:tr>
              <a:tr h="98149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Производственно-интегрированные мастерские "Империя ремёсел"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навыков в различных ремеслах, изготовление декоративно-прикладной продукции и при ее реализации получают небольшое вознаграждение. Центр берет на себя обязательство частичного трудоустройства молодых инвалидов.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:a16="http://schemas.microsoft.com/office/drawing/2014/main" val="3355554323"/>
                  </a:ext>
                </a:extLst>
              </a:tr>
              <a:tr h="1644416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центр профориентации и реабилитации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молодых инвалидов и подростков с ОВЗ «Маяк»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1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комплекса реабилитационных услуг и мероприятий, согласно требованиям к объему и качеству предоставления социальной услуги в соответствии с государственным стандартом социального обслуживания;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создание условий для психологической, социальной, социально-трудовой адаптации инвалидов путем проведения социальных вариативных мероприятий, различных форм и методов профориентации и трудотерапии;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диагностика способностей инвалида к трудовой деятельности;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разработка образовательных программ на основе системного подхода и рекомендаций специалистов разных направлений реабилитации, с целью устранения или компенсации ограничений к трудовой деятельности;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выявление увлечений, интересов, психофизических возможностей инвалида и подростка с ОВЗ, с целью формирования устойчивых, социально значимых потребностей к труду и будущей профессии;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формирование мотивации на самостоятельность, самоопределение, осознание своей значимости и уникальности как личности;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создание условий для психолого-педагогической, социальной, социально-трудовой реабилитации;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проведение профориентационной работы, обучение профессиям и развитие потенциальных возможностей;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проведение консультаций с инвалидом и подростком с ОВЗ и его семьей по вопросам социально-бытовой, средовой адаптации, профреабилитации и профориентации;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оказание консультативно-информационной помощи по социализации и профориентации инвалиду и подростку с ОВЗ и его семье;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мониторинг личного маршрута инвалида в процессе социальной и профориентационной работы.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1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648104367"/>
                  </a:ext>
                </a:extLst>
              </a:tr>
              <a:tr h="2683338"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513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67670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8303</TotalTime>
  <Words>1667</Words>
  <Application>Microsoft Office PowerPoint</Application>
  <PresentationFormat>Широкоэкранный</PresentationFormat>
  <Paragraphs>231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Gotham</vt:lpstr>
      <vt:lpstr>Times New Roman</vt:lpstr>
      <vt:lpstr>Wingdings 3</vt:lpstr>
      <vt:lpstr>Легкий дым</vt:lpstr>
      <vt:lpstr>         </vt:lpstr>
      <vt:lpstr>Содержание регионального «Атласа доступных профессий/специальностей СПО» и  «Атласа доступных профессий для лиц с интеллектуальными нарушениями»</vt:lpstr>
      <vt:lpstr>Реализуемые в Московской области  программы среднего профессионального образования для людей с ограниченными возможностями здоровья и инвалидностью</vt:lpstr>
      <vt:lpstr>Презентация PowerPoint</vt:lpstr>
      <vt:lpstr>                                  ТОП-10 профессий/специальностей СПО      </vt:lpstr>
      <vt:lpstr>Реализуемые в Московской области  программы  профессионального обучения для людей с ограниченными возможностями здоровья и инвалидностью</vt:lpstr>
      <vt:lpstr>Топ 10 профессий, востребованных у регионального работодателя</vt:lpstr>
      <vt:lpstr>Инклюзивные мастерские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Сотрудник</dc:creator>
  <cp:lastModifiedBy>USER</cp:lastModifiedBy>
  <cp:revision>326</cp:revision>
  <cp:lastPrinted>2024-03-01T10:22:40Z</cp:lastPrinted>
  <dcterms:created xsi:type="dcterms:W3CDTF">2021-05-13T13:12:37Z</dcterms:created>
  <dcterms:modified xsi:type="dcterms:W3CDTF">2024-10-16T14:05:18Z</dcterms:modified>
</cp:coreProperties>
</file>